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56" r:id="rId1"/>
  </p:sldMasterIdLst>
  <p:notesMasterIdLst>
    <p:notesMasterId r:id="rId22"/>
  </p:notesMasterIdLst>
  <p:sldIdLst>
    <p:sldId id="256" r:id="rId2"/>
    <p:sldId id="274" r:id="rId3"/>
    <p:sldId id="259" r:id="rId4"/>
    <p:sldId id="258" r:id="rId5"/>
    <p:sldId id="260" r:id="rId6"/>
    <p:sldId id="264" r:id="rId7"/>
    <p:sldId id="262" r:id="rId8"/>
    <p:sldId id="273" r:id="rId9"/>
    <p:sldId id="268" r:id="rId10"/>
    <p:sldId id="266" r:id="rId11"/>
    <p:sldId id="263" r:id="rId12"/>
    <p:sldId id="269" r:id="rId13"/>
    <p:sldId id="276" r:id="rId14"/>
    <p:sldId id="277" r:id="rId15"/>
    <p:sldId id="278" r:id="rId16"/>
    <p:sldId id="279" r:id="rId17"/>
    <p:sldId id="261" r:id="rId18"/>
    <p:sldId id="272" r:id="rId19"/>
    <p:sldId id="280" r:id="rId20"/>
    <p:sldId id="282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FD9B5-3D64-4CF1-923E-773D5081BED5}" type="datetimeFigureOut">
              <a:rPr lang="en-US" smtClean="0"/>
              <a:pPr/>
              <a:t>2/9/19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8DC5F-B458-44F9-A78C-116BC1650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8554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Comprensión y producción como los dos extremos en un “hilo comunicativo” que se retroalimentan.</a:t>
            </a:r>
          </a:p>
          <a:p>
            <a:r>
              <a:rPr lang="es-ES" dirty="0" smtClean="0"/>
              <a:t>Se asume una relación estrecha entre ambos procesos en modelos teóricos sobre cognición y lenguaje.</a:t>
            </a:r>
          </a:p>
          <a:p>
            <a:r>
              <a:rPr lang="es-ES" dirty="0" smtClean="0"/>
              <a:t>Sin embargo, inequidad en la dificultad que requiere la evaluación de producción frente a comprensión.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8DC5F-B458-44F9-A78C-116BC1650BF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766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C6D90EA-326B-4721-AA3E-F4ED623B01C8}" type="datetimeFigureOut">
              <a:rPr lang="es-ES" smtClean="0"/>
              <a:pPr/>
              <a:t>2/9/19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BE976C-FBD4-492C-A80F-9CCD71F3628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D90EA-326B-4721-AA3E-F4ED623B01C8}" type="datetimeFigureOut">
              <a:rPr lang="es-ES" smtClean="0"/>
              <a:pPr/>
              <a:t>2/9/19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976C-FBD4-492C-A80F-9CCD71F3628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C6D90EA-326B-4721-AA3E-F4ED623B01C8}" type="datetimeFigureOut">
              <a:rPr lang="es-ES" smtClean="0"/>
              <a:pPr/>
              <a:t>2/9/19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BE976C-FBD4-492C-A80F-9CCD71F3628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D90EA-326B-4721-AA3E-F4ED623B01C8}" type="datetimeFigureOut">
              <a:rPr lang="es-ES" smtClean="0"/>
              <a:pPr/>
              <a:t>2/9/19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BE976C-FBD4-492C-A80F-9CCD71F3628F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D90EA-326B-4721-AA3E-F4ED623B01C8}" type="datetimeFigureOut">
              <a:rPr lang="es-ES" smtClean="0"/>
              <a:pPr/>
              <a:t>2/9/19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BE976C-FBD4-492C-A80F-9CCD71F3628F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C6D90EA-326B-4721-AA3E-F4ED623B01C8}" type="datetimeFigureOut">
              <a:rPr lang="es-ES" smtClean="0"/>
              <a:pPr/>
              <a:t>2/9/19</a:t>
            </a:fld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BE976C-FBD4-492C-A80F-9CCD71F3628F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C6D90EA-326B-4721-AA3E-F4ED623B01C8}" type="datetimeFigureOut">
              <a:rPr lang="es-ES" smtClean="0"/>
              <a:pPr/>
              <a:t>2/9/19</a:t>
            </a:fld>
            <a:endParaRPr lang="es-ES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BE976C-FBD4-492C-A80F-9CCD71F3628F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D90EA-326B-4721-AA3E-F4ED623B01C8}" type="datetimeFigureOut">
              <a:rPr lang="es-ES" smtClean="0"/>
              <a:pPr/>
              <a:t>2/9/19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BE976C-FBD4-492C-A80F-9CCD71F3628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D90EA-326B-4721-AA3E-F4ED623B01C8}" type="datetimeFigureOut">
              <a:rPr lang="es-ES" smtClean="0"/>
              <a:pPr/>
              <a:t>2/9/19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BE976C-FBD4-492C-A80F-9CCD71F3628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D90EA-326B-4721-AA3E-F4ED623B01C8}" type="datetimeFigureOut">
              <a:rPr lang="es-ES" smtClean="0"/>
              <a:pPr/>
              <a:t>2/9/19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BE976C-FBD4-492C-A80F-9CCD71F3628F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C6D90EA-326B-4721-AA3E-F4ED623B01C8}" type="datetimeFigureOut">
              <a:rPr lang="es-ES" smtClean="0"/>
              <a:pPr/>
              <a:t>2/9/19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BE976C-FBD4-492C-A80F-9CCD71F3628F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C6D90EA-326B-4721-AA3E-F4ED623B01C8}" type="datetimeFigureOut">
              <a:rPr lang="es-ES" smtClean="0"/>
              <a:pPr/>
              <a:t>2/9/19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BE976C-FBD4-492C-A80F-9CCD71F3628F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tiff"/><Relationship Id="rId8" Type="http://schemas.openxmlformats.org/officeDocument/2006/relationships/image" Target="../media/image16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CINCO Dilemas de la metodología en investigación psicolingüística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Dra. Carolina </a:t>
            </a:r>
            <a:r>
              <a:rPr lang="es-ES" dirty="0" err="1" smtClean="0"/>
              <a:t>Gattei</a:t>
            </a:r>
            <a:r>
              <a:rPr lang="es-ES" dirty="0" smtClean="0"/>
              <a:t> </a:t>
            </a:r>
          </a:p>
          <a:p>
            <a:r>
              <a:rPr lang="es-ES" dirty="0" smtClean="0"/>
              <a:t>(IFIBA – CONICET / Laboratorio de Neurociencia – UTDT)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DILEMA 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21186"/>
            <a:ext cx="8904984" cy="268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1976" y="6443246"/>
            <a:ext cx="9217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Sevilla</a:t>
            </a:r>
            <a:r>
              <a:rPr lang="en-US" sz="1200" dirty="0" smtClean="0"/>
              <a:t>, Maldonado &amp; </a:t>
            </a:r>
            <a:r>
              <a:rPr lang="en-US" sz="1200" dirty="0" err="1" smtClean="0"/>
              <a:t>Shalóm</a:t>
            </a:r>
            <a:r>
              <a:rPr lang="en-US" sz="1200" dirty="0" smtClean="0"/>
              <a:t> (2014). </a:t>
            </a:r>
            <a:r>
              <a:rPr lang="en-US" sz="1200" i="1" dirty="0" smtClean="0"/>
              <a:t>Quarterly Journal of Experimental Psychology, 67</a:t>
            </a:r>
            <a:r>
              <a:rPr lang="en-US" sz="1200" dirty="0" smtClean="0"/>
              <a:t>(6), 1041-1052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98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DILEMA 4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ES" b="1" dirty="0" smtClean="0"/>
              <a:t>Sobre la relación entre costo cognitivo de procesamiento y frecuencia.</a:t>
            </a:r>
          </a:p>
          <a:p>
            <a:pPr>
              <a:buNone/>
            </a:pPr>
            <a:endParaRPr lang="es-ES" b="1" dirty="0"/>
          </a:p>
          <a:p>
            <a:r>
              <a:rPr lang="es-ES" dirty="0" smtClean="0"/>
              <a:t>Diferencias en resultados = diferencias en el costo cognitivo. ¿Es más costoso porque es menos frecuente o menos frecuente porque es más costoso</a:t>
            </a:r>
            <a:r>
              <a:rPr lang="es-ES" dirty="0" smtClean="0"/>
              <a:t>?</a:t>
            </a:r>
          </a:p>
          <a:p>
            <a:endParaRPr lang="es-ES" dirty="0" smtClean="0"/>
          </a:p>
          <a:p>
            <a:r>
              <a:rPr lang="es-ES" dirty="0" smtClean="0"/>
              <a:t>¿Es posible escapar a esta pregunta? ¿Cómo?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DILEMA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Comprensión</a:t>
            </a:r>
            <a:r>
              <a:rPr lang="en-US" dirty="0" smtClean="0"/>
              <a:t> de </a:t>
            </a:r>
            <a:r>
              <a:rPr lang="en-US" dirty="0" err="1" smtClean="0"/>
              <a:t>oraciones</a:t>
            </a:r>
            <a:r>
              <a:rPr lang="en-US" dirty="0" smtClean="0"/>
              <a:t> con </a:t>
            </a:r>
            <a:r>
              <a:rPr lang="en-US" dirty="0" err="1" smtClean="0"/>
              <a:t>verbos</a:t>
            </a:r>
            <a:r>
              <a:rPr lang="en-US" dirty="0" smtClean="0"/>
              <a:t> </a:t>
            </a:r>
            <a:r>
              <a:rPr lang="en-US" dirty="0" err="1" smtClean="0"/>
              <a:t>agentivos</a:t>
            </a:r>
            <a:r>
              <a:rPr lang="en-US" dirty="0" smtClean="0"/>
              <a:t> y </a:t>
            </a:r>
            <a:r>
              <a:rPr lang="en-US" dirty="0" err="1" smtClean="0"/>
              <a:t>psicológicos</a:t>
            </a:r>
            <a:r>
              <a:rPr lang="en-US" dirty="0" smtClean="0"/>
              <a:t> y </a:t>
            </a:r>
            <a:r>
              <a:rPr lang="en-US" dirty="0" err="1" smtClean="0"/>
              <a:t>distinto</a:t>
            </a:r>
            <a:r>
              <a:rPr lang="en-US" dirty="0" smtClean="0"/>
              <a:t> </a:t>
            </a:r>
            <a:r>
              <a:rPr lang="en-US" dirty="0" err="1" smtClean="0"/>
              <a:t>orden</a:t>
            </a:r>
            <a:r>
              <a:rPr lang="en-US" dirty="0" smtClean="0"/>
              <a:t> </a:t>
            </a:r>
            <a:r>
              <a:rPr lang="en-US" dirty="0" err="1" smtClean="0"/>
              <a:t>oracional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plantillas_español.pdf"/>
          <p:cNvPicPr>
            <a:picLocks noChangeAspect="1"/>
          </p:cNvPicPr>
          <p:nvPr/>
        </p:nvPicPr>
        <p:blipFill rotWithShape="1">
          <a:blip r:embed="rId2"/>
          <a:srcRect l="3529" t="10435" r="4706" b="50910"/>
          <a:stretch/>
        </p:blipFill>
        <p:spPr>
          <a:xfrm>
            <a:off x="323528" y="2636912"/>
            <a:ext cx="8280370" cy="402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647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887" y="413004"/>
            <a:ext cx="5874713" cy="4387596"/>
          </a:xfrm>
          <a:prstGeom prst="rect">
            <a:avLst/>
          </a:prstGeom>
        </p:spPr>
      </p:pic>
      <p:sp>
        <p:nvSpPr>
          <p:cNvPr id="67586" name="Content Placeholder 1"/>
          <p:cNvSpPr>
            <a:spLocks noGrp="1"/>
          </p:cNvSpPr>
          <p:nvPr>
            <p:ph idx="4294967295"/>
          </p:nvPr>
        </p:nvSpPr>
        <p:spPr>
          <a:xfrm>
            <a:off x="990600" y="1600200"/>
            <a:ext cx="8153400" cy="4525963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endParaRPr lang="es-ES_tradnl" sz="2400" dirty="0" smtClean="0"/>
          </a:p>
          <a:p>
            <a:pPr eaLnBrk="1" hangingPunct="1"/>
            <a:endParaRPr lang="es-ES_tradnl" sz="2400" dirty="0" smtClean="0"/>
          </a:p>
          <a:p>
            <a:pPr eaLnBrk="1" hangingPunct="1">
              <a:buFont typeface="Arial" charset="0"/>
              <a:buNone/>
            </a:pPr>
            <a:endParaRPr lang="es-ES_tradnl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4861560"/>
          <a:ext cx="80772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44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0"/>
                    </a:ext>
                  </a:extLst>
                </a:gridCol>
                <a:gridCol w="440436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2"/>
                    </a:ext>
                  </a:extLst>
                </a:gridCol>
              </a:tblGrid>
              <a:tr h="356030">
                <a:tc>
                  <a:txBody>
                    <a:bodyPr/>
                    <a:lstStyle/>
                    <a:p>
                      <a:r>
                        <a:rPr lang="es-ES_tradnl" b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s-ES_tradnl" b="0" dirty="0" err="1" smtClean="0">
                          <a:solidFill>
                            <a:srgbClr val="0000FF"/>
                          </a:solidFill>
                        </a:rPr>
                        <a:t>Act</a:t>
                      </a:r>
                      <a:r>
                        <a:rPr lang="es-ES_tradnl" b="0" dirty="0" smtClean="0">
                          <a:solidFill>
                            <a:srgbClr val="0000FF"/>
                          </a:solidFill>
                        </a:rPr>
                        <a:t> SVO</a:t>
                      </a:r>
                      <a:endParaRPr lang="es-ES_tradnl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s-ES_tradnl" sz="1800" b="0" dirty="0" smtClean="0">
                          <a:solidFill>
                            <a:srgbClr val="0000FF"/>
                          </a:solidFill>
                        </a:rPr>
                        <a:t>La maestra le grita a la cocinera.       </a:t>
                      </a: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b="0" smtClean="0">
                          <a:solidFill>
                            <a:srgbClr val="000000"/>
                          </a:solidFill>
                        </a:rPr>
                        <a:t>Actor - NMR</a:t>
                      </a:r>
                      <a:endParaRPr lang="es-ES_tradnl" b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0"/>
                  </a:ext>
                </a:extLst>
              </a:tr>
              <a:tr h="349823">
                <a:tc>
                  <a:txBody>
                    <a:bodyPr/>
                    <a:lstStyle/>
                    <a:p>
                      <a:r>
                        <a:rPr lang="es-ES_tradnl" dirty="0" err="1" smtClean="0">
                          <a:solidFill>
                            <a:srgbClr val="FF0000"/>
                          </a:solidFill>
                        </a:rPr>
                        <a:t>ObjExp</a:t>
                      </a:r>
                      <a:r>
                        <a:rPr lang="es-ES_tradnl" dirty="0" smtClean="0">
                          <a:solidFill>
                            <a:srgbClr val="FF0000"/>
                          </a:solidFill>
                        </a:rPr>
                        <a:t> SVO</a:t>
                      </a:r>
                      <a:endParaRPr lang="es-ES_tradnl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 smtClean="0">
                          <a:solidFill>
                            <a:srgbClr val="FF0000"/>
                          </a:solidFill>
                        </a:rPr>
                        <a:t>La maestra</a:t>
                      </a:r>
                      <a:r>
                        <a:rPr lang="es-ES_tradnl" baseline="0" dirty="0" smtClean="0">
                          <a:solidFill>
                            <a:srgbClr val="FF0000"/>
                          </a:solidFill>
                        </a:rPr>
                        <a:t> le gusta a la cocinera.</a:t>
                      </a: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 smtClean="0">
                          <a:solidFill>
                            <a:srgbClr val="000000"/>
                          </a:solidFill>
                        </a:rPr>
                        <a:t>Undergoer</a:t>
                      </a:r>
                      <a:r>
                        <a:rPr lang="es-ES_tradnl" baseline="0" dirty="0" smtClean="0">
                          <a:solidFill>
                            <a:srgbClr val="000000"/>
                          </a:solidFill>
                        </a:rPr>
                        <a:t> - NMR</a:t>
                      </a:r>
                      <a:endParaRPr lang="es-ES_trad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1"/>
                  </a:ext>
                </a:extLst>
              </a:tr>
              <a:tr h="356030">
                <a:tc>
                  <a:txBody>
                    <a:bodyPr/>
                    <a:lstStyle/>
                    <a:p>
                      <a:r>
                        <a:rPr lang="es-ES_tradnl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s-ES_tradnl" dirty="0" err="1" smtClean="0">
                          <a:solidFill>
                            <a:srgbClr val="0000FF"/>
                          </a:solidFill>
                        </a:rPr>
                        <a:t>Act</a:t>
                      </a:r>
                      <a:r>
                        <a:rPr lang="es-ES_tradnl" dirty="0" smtClean="0">
                          <a:solidFill>
                            <a:srgbClr val="0000FF"/>
                          </a:solidFill>
                        </a:rPr>
                        <a:t> OVS</a:t>
                      </a:r>
                      <a:endParaRPr lang="es-ES_tradnl" dirty="0">
                        <a:solidFill>
                          <a:srgbClr val="0000FF"/>
                        </a:solidFill>
                      </a:endParaRP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 smtClean="0">
                          <a:solidFill>
                            <a:srgbClr val="0000FF"/>
                          </a:solidFill>
                        </a:rPr>
                        <a:t>A la maestra le grita la cocinera.</a:t>
                      </a:r>
                      <a:endParaRPr lang="es-ES_tradnl" dirty="0">
                        <a:solidFill>
                          <a:srgbClr val="0000FF"/>
                        </a:solidFill>
                      </a:endParaRP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 smtClean="0">
                          <a:solidFill>
                            <a:srgbClr val="000000"/>
                          </a:solidFill>
                        </a:rPr>
                        <a:t>NMR - Actor</a:t>
                      </a:r>
                      <a:endParaRPr lang="es-ES_trad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s-ES_tradnl" dirty="0" err="1" smtClean="0">
                          <a:solidFill>
                            <a:srgbClr val="FF0000"/>
                          </a:solidFill>
                        </a:rPr>
                        <a:t>ObjExp</a:t>
                      </a:r>
                      <a:r>
                        <a:rPr lang="es-ES_tradnl" dirty="0" smtClean="0">
                          <a:solidFill>
                            <a:srgbClr val="FF0000"/>
                          </a:solidFill>
                        </a:rPr>
                        <a:t> OVS</a:t>
                      </a:r>
                      <a:endParaRPr lang="es-ES_tradnl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 smtClean="0">
                          <a:solidFill>
                            <a:srgbClr val="FF0000"/>
                          </a:solidFill>
                        </a:rPr>
                        <a:t>A la maestra le gusta la cocinera</a:t>
                      </a:r>
                      <a:r>
                        <a:rPr lang="es-ES_tradnl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lang="es-ES_tradnl" dirty="0">
                        <a:solidFill>
                          <a:srgbClr val="000000"/>
                        </a:solidFill>
                      </a:endParaRP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 smtClean="0">
                          <a:solidFill>
                            <a:srgbClr val="000000"/>
                          </a:solidFill>
                        </a:rPr>
                        <a:t>NMR - Undergoer</a:t>
                      </a:r>
                      <a:endParaRPr lang="es-ES_trad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2400" y="5257800"/>
            <a:ext cx="8534400" cy="762000"/>
          </a:xfrm>
          <a:prstGeom prst="rect">
            <a:avLst/>
          </a:prstGeom>
          <a:noFill/>
          <a:ln w="666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Rectangle 10"/>
          <p:cNvSpPr/>
          <p:nvPr/>
        </p:nvSpPr>
        <p:spPr>
          <a:xfrm>
            <a:off x="5486400" y="609600"/>
            <a:ext cx="685800" cy="2209800"/>
          </a:xfrm>
          <a:prstGeom prst="rect">
            <a:avLst/>
          </a:prstGeom>
          <a:noFill/>
          <a:ln w="381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" y="5029200"/>
            <a:ext cx="533400" cy="1588"/>
          </a:xfrm>
          <a:prstGeom prst="line">
            <a:avLst/>
          </a:prstGeom>
          <a:ln w="34925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2400" y="5410200"/>
            <a:ext cx="533400" cy="1588"/>
          </a:xfrm>
          <a:prstGeom prst="line">
            <a:avLst/>
          </a:prstGeom>
          <a:ln w="349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2400" y="6170612"/>
            <a:ext cx="533400" cy="1588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400" y="5789612"/>
            <a:ext cx="533400" cy="1588"/>
          </a:xfrm>
          <a:prstGeom prst="line">
            <a:avLst/>
          </a:prstGeom>
          <a:ln w="34925">
            <a:solidFill>
              <a:srgbClr val="0000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52400" y="6400800"/>
            <a:ext cx="685800" cy="381000"/>
          </a:xfrm>
          <a:prstGeom prst="rect">
            <a:avLst/>
          </a:prstGeom>
          <a:noFill/>
          <a:ln w="41275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TextBox 14"/>
          <p:cNvSpPr txBox="1"/>
          <p:nvPr/>
        </p:nvSpPr>
        <p:spPr>
          <a:xfrm>
            <a:off x="914400" y="64008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/>
              <a:t>Interacción Tipo de Verbo </a:t>
            </a:r>
            <a:r>
              <a:rPr lang="es-ES_tradnl" sz="1400" dirty="0" err="1" smtClean="0"/>
              <a:t>x</a:t>
            </a:r>
            <a:r>
              <a:rPr lang="es-ES_tradnl" sz="1400" dirty="0" smtClean="0"/>
              <a:t> Orden Oracional</a:t>
            </a:r>
            <a:endParaRPr lang="es-ES_tradnl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724400" y="6504801"/>
            <a:ext cx="441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/>
              <a:t>Gattei et al., (2014). </a:t>
            </a:r>
            <a:r>
              <a:rPr lang="es-ES_tradnl" sz="1200" i="1" dirty="0" err="1" smtClean="0"/>
              <a:t>Quat</a:t>
            </a:r>
            <a:r>
              <a:rPr lang="es-ES_tradnl" sz="1200" i="1" dirty="0" smtClean="0"/>
              <a:t>. </a:t>
            </a:r>
            <a:r>
              <a:rPr lang="es-ES_tradnl" sz="1200" i="1" dirty="0" err="1" smtClean="0"/>
              <a:t>Jour</a:t>
            </a:r>
            <a:r>
              <a:rPr lang="es-ES_tradnl" sz="1200" i="1" dirty="0" smtClean="0"/>
              <a:t>. </a:t>
            </a:r>
            <a:r>
              <a:rPr lang="es-ES_tradnl" sz="1200" i="1" dirty="0" err="1" smtClean="0"/>
              <a:t>of</a:t>
            </a:r>
            <a:r>
              <a:rPr lang="es-ES_tradnl" sz="1200" i="1" dirty="0" smtClean="0"/>
              <a:t> Exp. </a:t>
            </a:r>
            <a:r>
              <a:rPr lang="es-ES_tradnl" sz="1200" i="1" dirty="0" err="1" smtClean="0"/>
              <a:t>Psych</a:t>
            </a:r>
            <a:r>
              <a:rPr lang="es-ES_tradnl" sz="1200" dirty="0" smtClean="0"/>
              <a:t>, 68(10), 1-65 </a:t>
            </a:r>
            <a:endParaRPr lang="es-ES_tradnl" sz="1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879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ccuracysp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74638"/>
            <a:ext cx="4997388" cy="63491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05400" y="30480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¿Es la cocinera quien grita?</a:t>
            </a:r>
          </a:p>
          <a:p>
            <a:endParaRPr lang="es-ES_tradnl" dirty="0" smtClean="0"/>
          </a:p>
          <a:p>
            <a:r>
              <a:rPr lang="es-ES_tradnl" dirty="0" smtClean="0"/>
              <a:t>¿Es la cocinera quien gusta?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6477000"/>
            <a:ext cx="441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/>
              <a:t>Gattei et al., (2014). </a:t>
            </a:r>
            <a:r>
              <a:rPr lang="es-ES_tradnl" sz="1200" i="1" dirty="0" err="1" smtClean="0"/>
              <a:t>Quat</a:t>
            </a:r>
            <a:r>
              <a:rPr lang="es-ES_tradnl" sz="1200" i="1" dirty="0" smtClean="0"/>
              <a:t>. </a:t>
            </a:r>
            <a:r>
              <a:rPr lang="es-ES_tradnl" sz="1200" i="1" dirty="0" err="1" smtClean="0"/>
              <a:t>Jour</a:t>
            </a:r>
            <a:r>
              <a:rPr lang="es-ES_tradnl" sz="1200" i="1" dirty="0" smtClean="0"/>
              <a:t>. </a:t>
            </a:r>
            <a:r>
              <a:rPr lang="es-ES_tradnl" sz="1200" i="1" dirty="0" err="1" smtClean="0"/>
              <a:t>of</a:t>
            </a:r>
            <a:r>
              <a:rPr lang="es-ES_tradnl" sz="1200" i="1" dirty="0" smtClean="0"/>
              <a:t> Exp. </a:t>
            </a:r>
            <a:r>
              <a:rPr lang="es-ES_tradnl" sz="1200" i="1" dirty="0" err="1" smtClean="0"/>
              <a:t>Psych</a:t>
            </a:r>
            <a:r>
              <a:rPr lang="es-ES_tradnl" sz="1200" dirty="0" smtClean="0"/>
              <a:t>, 68(10), 1-65 </a:t>
            </a:r>
            <a:endParaRPr lang="es-ES_tradnl" sz="1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088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4454108" y="1447800"/>
            <a:ext cx="727492" cy="457200"/>
          </a:xfrm>
          <a:prstGeom prst="rightArrow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8" name="Picture 47" descr="czSVOgrafico.tif"/>
          <p:cNvPicPr preferRelativeResize="0">
            <a:picLocks noChangeAspect="1"/>
          </p:cNvPicPr>
          <p:nvPr/>
        </p:nvPicPr>
        <p:blipFill>
          <a:blip r:embed="rId2"/>
          <a:srcRect l="11259" t="4289" r="10696" b="6434"/>
          <a:stretch>
            <a:fillRect/>
          </a:stretch>
        </p:blipFill>
        <p:spPr>
          <a:xfrm>
            <a:off x="457201" y="876805"/>
            <a:ext cx="4183441" cy="1884282"/>
          </a:xfrm>
          <a:prstGeom prst="rect">
            <a:avLst/>
          </a:prstGeom>
        </p:spPr>
      </p:pic>
      <p:sp>
        <p:nvSpPr>
          <p:cNvPr id="26" name="Right Arrow 25"/>
          <p:cNvSpPr/>
          <p:nvPr/>
        </p:nvSpPr>
        <p:spPr>
          <a:xfrm>
            <a:off x="4640642" y="4267200"/>
            <a:ext cx="566928" cy="457200"/>
          </a:xfrm>
          <a:prstGeom prst="rightArrow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Picture 10" descr="OndadediferenciaPsySVO-OVS628a644.jpg"/>
          <p:cNvPicPr>
            <a:picLocks noChangeAspect="1"/>
          </p:cNvPicPr>
          <p:nvPr/>
        </p:nvPicPr>
        <p:blipFill>
          <a:blip r:embed="rId3"/>
          <a:srcRect l="17985" t="3196" r="599" b="7991"/>
          <a:stretch>
            <a:fillRect/>
          </a:stretch>
        </p:blipFill>
        <p:spPr>
          <a:xfrm>
            <a:off x="6829651" y="813354"/>
            <a:ext cx="1863500" cy="1524377"/>
          </a:xfrm>
          <a:prstGeom prst="rect">
            <a:avLst/>
          </a:prstGeom>
        </p:spPr>
      </p:pic>
      <p:pic>
        <p:nvPicPr>
          <p:cNvPr id="12" name="Picture 11" descr="OndadediferenciaPsySVO-OVS400a550.jpg"/>
          <p:cNvPicPr>
            <a:picLocks noChangeAspect="1"/>
          </p:cNvPicPr>
          <p:nvPr/>
        </p:nvPicPr>
        <p:blipFill>
          <a:blip r:embed="rId4"/>
          <a:srcRect l="17985" t="3196" r="16786" b="7991"/>
          <a:stretch>
            <a:fillRect/>
          </a:stretch>
        </p:blipFill>
        <p:spPr>
          <a:xfrm>
            <a:off x="5451892" y="813354"/>
            <a:ext cx="1493201" cy="15243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15392" y="2297668"/>
            <a:ext cx="311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400-550 </a:t>
            </a:r>
            <a:r>
              <a:rPr lang="es-ES_tradnl" dirty="0" err="1" smtClean="0"/>
              <a:t>ms</a:t>
            </a:r>
            <a:r>
              <a:rPr lang="es-ES_tradnl" dirty="0" smtClean="0"/>
              <a:t>     600-750 </a:t>
            </a:r>
            <a:r>
              <a:rPr lang="es-ES_tradnl" dirty="0" err="1" smtClean="0"/>
              <a:t>ms</a:t>
            </a:r>
            <a:endParaRPr lang="es-ES_tradnl" dirty="0"/>
          </a:p>
        </p:txBody>
      </p:sp>
      <p:sp>
        <p:nvSpPr>
          <p:cNvPr id="14" name="Rectangle 13"/>
          <p:cNvSpPr/>
          <p:nvPr/>
        </p:nvSpPr>
        <p:spPr>
          <a:xfrm>
            <a:off x="5353051" y="609600"/>
            <a:ext cx="3486149" cy="2097468"/>
          </a:xfrm>
          <a:prstGeom prst="rect">
            <a:avLst/>
          </a:prstGeom>
          <a:noFill/>
          <a:ln w="66675" cap="sq"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TextBox 14"/>
          <p:cNvSpPr txBox="1"/>
          <p:nvPr/>
        </p:nvSpPr>
        <p:spPr>
          <a:xfrm>
            <a:off x="304800" y="240268"/>
            <a:ext cx="2231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/>
              <a:t>Orden SVO</a:t>
            </a:r>
            <a:endParaRPr lang="es-ES_tradnl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324600" y="164068"/>
            <a:ext cx="2131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 smtClean="0"/>
              <a:t>ObjExp</a:t>
            </a:r>
            <a:r>
              <a:rPr lang="es-ES_tradnl" b="1" dirty="0" smtClean="0"/>
              <a:t> </a:t>
            </a:r>
            <a:r>
              <a:rPr lang="es-ES_tradnl" b="1" dirty="0" err="1" smtClean="0"/>
              <a:t>–</a:t>
            </a:r>
            <a:r>
              <a:rPr lang="es-ES_tradnl" b="1" dirty="0" smtClean="0"/>
              <a:t> </a:t>
            </a:r>
            <a:r>
              <a:rPr lang="es-ES_tradnl" b="1" dirty="0" err="1" smtClean="0"/>
              <a:t>Act</a:t>
            </a:r>
            <a:r>
              <a:rPr lang="es-ES_tradnl" b="1" dirty="0" smtClean="0"/>
              <a:t> </a:t>
            </a:r>
            <a:endParaRPr lang="es-ES_tradnl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83305" y="3200400"/>
            <a:ext cx="2231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/>
              <a:t>Orden OVS</a:t>
            </a:r>
            <a:endParaRPr lang="es-ES_tradnl" sz="2000" b="1" dirty="0"/>
          </a:p>
        </p:txBody>
      </p:sp>
      <p:pic>
        <p:nvPicPr>
          <p:cNvPr id="21" name="Picture 20" descr="OndadediferenciaAgOVS-SVO450a550.jpg"/>
          <p:cNvPicPr>
            <a:picLocks noChangeAspect="1"/>
          </p:cNvPicPr>
          <p:nvPr/>
        </p:nvPicPr>
        <p:blipFill>
          <a:blip r:embed="rId5"/>
          <a:srcRect l="19184" t="3196" r="16187" b="7991"/>
          <a:stretch>
            <a:fillRect/>
          </a:stretch>
        </p:blipFill>
        <p:spPr>
          <a:xfrm>
            <a:off x="5502671" y="3939014"/>
            <a:ext cx="1479276" cy="1524383"/>
          </a:xfrm>
          <a:prstGeom prst="rect">
            <a:avLst/>
          </a:prstGeom>
        </p:spPr>
      </p:pic>
      <p:pic>
        <p:nvPicPr>
          <p:cNvPr id="22" name="Picture 21" descr="OndadediferenciaAgOVS-SVO628a644.jpg"/>
          <p:cNvPicPr>
            <a:picLocks noChangeAspect="1"/>
          </p:cNvPicPr>
          <p:nvPr/>
        </p:nvPicPr>
        <p:blipFill>
          <a:blip r:embed="rId6"/>
          <a:srcRect l="20383" t="3196" r="600" b="7991"/>
          <a:stretch>
            <a:fillRect/>
          </a:stretch>
        </p:blipFill>
        <p:spPr>
          <a:xfrm>
            <a:off x="6910088" y="3941420"/>
            <a:ext cx="1808027" cy="152438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353051" y="3762890"/>
            <a:ext cx="3486149" cy="2097468"/>
          </a:xfrm>
          <a:prstGeom prst="rect">
            <a:avLst/>
          </a:prstGeom>
          <a:noFill/>
          <a:ln w="66675" cap="sq"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TextBox 23"/>
          <p:cNvSpPr txBox="1"/>
          <p:nvPr/>
        </p:nvSpPr>
        <p:spPr>
          <a:xfrm>
            <a:off x="5515392" y="5491026"/>
            <a:ext cx="311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400-550 </a:t>
            </a:r>
            <a:r>
              <a:rPr lang="es-ES_tradnl" dirty="0" err="1" smtClean="0"/>
              <a:t>ms</a:t>
            </a:r>
            <a:r>
              <a:rPr lang="es-ES_tradnl" dirty="0" smtClean="0"/>
              <a:t>     600-750 </a:t>
            </a:r>
            <a:r>
              <a:rPr lang="es-ES_tradnl" dirty="0" err="1" smtClean="0"/>
              <a:t>ms</a:t>
            </a:r>
            <a:endParaRPr lang="es-ES_tradnl" dirty="0"/>
          </a:p>
        </p:txBody>
      </p:sp>
      <p:sp>
        <p:nvSpPr>
          <p:cNvPr id="27" name="TextBox 26"/>
          <p:cNvSpPr txBox="1"/>
          <p:nvPr/>
        </p:nvSpPr>
        <p:spPr>
          <a:xfrm>
            <a:off x="3657600" y="30435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/>
              <a:t>P600</a:t>
            </a:r>
            <a:endParaRPr lang="es-ES_tradnl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743200" y="593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/>
              <a:t>N400</a:t>
            </a:r>
            <a:endParaRPr lang="es-ES_tradnl" sz="2400" b="1" dirty="0"/>
          </a:p>
        </p:txBody>
      </p:sp>
      <p:cxnSp>
        <p:nvCxnSpPr>
          <p:cNvPr id="30" name="Straight Arrow Connector 29"/>
          <p:cNvCxnSpPr/>
          <p:nvPr/>
        </p:nvCxnSpPr>
        <p:spPr>
          <a:xfrm rot="16200000" flipH="1">
            <a:off x="3760708" y="2691825"/>
            <a:ext cx="708181" cy="1"/>
          </a:xfrm>
          <a:prstGeom prst="straightConnector1">
            <a:avLst/>
          </a:prstGeom>
          <a:ln w="3175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emptyaxes.tif"/>
          <p:cNvPicPr>
            <a:picLocks noChangeAspect="1"/>
          </p:cNvPicPr>
          <p:nvPr/>
        </p:nvPicPr>
        <p:blipFill>
          <a:blip r:embed="rId7"/>
          <a:srcRect l="5629" t="1533" r="2815"/>
          <a:stretch>
            <a:fillRect/>
          </a:stretch>
        </p:blipFill>
        <p:spPr>
          <a:xfrm>
            <a:off x="406398" y="5826938"/>
            <a:ext cx="2032002" cy="802462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914400" y="6400800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8" name="Rectangle 37"/>
          <p:cNvSpPr/>
          <p:nvPr/>
        </p:nvSpPr>
        <p:spPr>
          <a:xfrm rot="5400000">
            <a:off x="38100" y="6057900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9" name="TextBox 38"/>
          <p:cNvSpPr txBox="1"/>
          <p:nvPr/>
        </p:nvSpPr>
        <p:spPr>
          <a:xfrm>
            <a:off x="990599" y="6397823"/>
            <a:ext cx="1371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/>
              <a:t>Tiempo</a:t>
            </a:r>
            <a:endParaRPr lang="es-ES_tradnl" sz="1400" dirty="0"/>
          </a:p>
        </p:txBody>
      </p:sp>
      <p:sp>
        <p:nvSpPr>
          <p:cNvPr id="40" name="TextBox 39"/>
          <p:cNvSpPr txBox="1"/>
          <p:nvPr/>
        </p:nvSpPr>
        <p:spPr>
          <a:xfrm rot="16200000">
            <a:off x="-513905" y="5543105"/>
            <a:ext cx="1945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/>
              <a:t>Voltaje (</a:t>
            </a:r>
            <a:r>
              <a:rPr lang="es-ES_tradnl" sz="1400" dirty="0" err="1" smtClean="0">
                <a:latin typeface="Symbol" charset="2"/>
                <a:cs typeface="Symbol" charset="2"/>
              </a:rPr>
              <a:t>m</a:t>
            </a:r>
            <a:r>
              <a:rPr lang="es-ES_tradnl" sz="1400" dirty="0" err="1" smtClean="0">
                <a:latin typeface="+mn-lt"/>
                <a:cs typeface="Symbol" charset="2"/>
              </a:rPr>
              <a:t>V</a:t>
            </a:r>
            <a:r>
              <a:rPr lang="es-ES_tradnl" sz="1400" dirty="0" smtClean="0"/>
              <a:t>)</a:t>
            </a:r>
            <a:endParaRPr lang="es-ES_tradnl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6172200" y="3288268"/>
            <a:ext cx="2131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 smtClean="0"/>
              <a:t>Act</a:t>
            </a:r>
            <a:r>
              <a:rPr lang="es-ES_tradnl" b="1" dirty="0" smtClean="0"/>
              <a:t>  </a:t>
            </a:r>
            <a:r>
              <a:rPr lang="es-ES_tradnl" b="1" dirty="0" err="1" smtClean="0"/>
              <a:t>–</a:t>
            </a:r>
            <a:r>
              <a:rPr lang="es-ES_tradnl" b="1" dirty="0" smtClean="0"/>
              <a:t>  </a:t>
            </a:r>
            <a:r>
              <a:rPr lang="es-ES_tradnl" b="1" dirty="0" err="1" smtClean="0"/>
              <a:t>ObjExp</a:t>
            </a:r>
            <a:r>
              <a:rPr lang="es-ES_tradnl" b="1" dirty="0" smtClean="0"/>
              <a:t>   </a:t>
            </a:r>
            <a:endParaRPr lang="es-ES_tradnl" b="1" dirty="0"/>
          </a:p>
        </p:txBody>
      </p:sp>
      <p:pic>
        <p:nvPicPr>
          <p:cNvPr id="47" name="Picture 46" descr="CzOVSgrafico.tif"/>
          <p:cNvPicPr preferRelativeResize="0">
            <a:picLocks noChangeAspect="1"/>
          </p:cNvPicPr>
          <p:nvPr/>
        </p:nvPicPr>
        <p:blipFill>
          <a:blip r:embed="rId8"/>
          <a:srcRect l="11259" t="5943" r="10696" b="8914"/>
          <a:stretch>
            <a:fillRect/>
          </a:stretch>
        </p:blipFill>
        <p:spPr>
          <a:xfrm>
            <a:off x="430833" y="3733800"/>
            <a:ext cx="4183118" cy="1729285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 rot="16200000" flipH="1">
            <a:off x="2846310" y="5611891"/>
            <a:ext cx="708181" cy="1"/>
          </a:xfrm>
          <a:prstGeom prst="straightConnector1">
            <a:avLst/>
          </a:prstGeom>
          <a:ln w="3175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572001" y="6400800"/>
            <a:ext cx="5943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/>
              <a:t>Gattei et al., (2015). </a:t>
            </a:r>
            <a:r>
              <a:rPr lang="es-ES_tradnl" sz="1400" i="1" dirty="0" err="1" smtClean="0"/>
              <a:t>Brain</a:t>
            </a:r>
            <a:r>
              <a:rPr lang="es-ES_tradnl" sz="1400" i="1" dirty="0" smtClean="0"/>
              <a:t> </a:t>
            </a:r>
            <a:r>
              <a:rPr lang="es-ES_tradnl" sz="1400" i="1" dirty="0" err="1" smtClean="0"/>
              <a:t>and</a:t>
            </a:r>
            <a:r>
              <a:rPr lang="es-ES_tradnl" sz="1400" i="1" dirty="0" smtClean="0"/>
              <a:t> </a:t>
            </a:r>
            <a:r>
              <a:rPr lang="es-ES_tradnl" sz="1400" i="1" dirty="0" err="1" smtClean="0"/>
              <a:t>Language</a:t>
            </a:r>
            <a:r>
              <a:rPr lang="es-ES_tradnl" sz="1400" i="1" dirty="0" smtClean="0"/>
              <a:t>, </a:t>
            </a:r>
            <a:r>
              <a:rPr lang="es-ES_tradnl" sz="1400" dirty="0" smtClean="0"/>
              <a:t>150, 22-35</a:t>
            </a:r>
            <a:endParaRPr lang="es-ES_tradnl" sz="14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304800" y="2757576"/>
            <a:ext cx="660400" cy="1588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04800" y="3062376"/>
            <a:ext cx="660400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43486" y="2590800"/>
            <a:ext cx="13715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1400" dirty="0" smtClean="0">
                <a:latin typeface="Helvetica"/>
                <a:cs typeface="Helvetica"/>
              </a:rPr>
              <a:t>ACT</a:t>
            </a:r>
          </a:p>
          <a:p>
            <a:pPr>
              <a:spcAft>
                <a:spcPts val="600"/>
              </a:spcAft>
            </a:pPr>
            <a:r>
              <a:rPr lang="es-ES_tradnl" sz="1400" dirty="0" smtClean="0">
                <a:latin typeface="Helvetica"/>
                <a:cs typeface="Helvetica"/>
              </a:rPr>
              <a:t>OBJEXP</a:t>
            </a:r>
            <a:endParaRPr lang="es-ES_tradnl" sz="1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806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13" grpId="0"/>
      <p:bldP spid="14" grpId="0" animBg="1"/>
      <p:bldP spid="15" grpId="0"/>
      <p:bldP spid="16" grpId="0"/>
      <p:bldP spid="17" grpId="0"/>
      <p:bldP spid="23" grpId="0" animBg="1"/>
      <p:bldP spid="24" grpId="0"/>
      <p:bldP spid="27" grpId="0"/>
      <p:bldP spid="28" grpId="0"/>
      <p:bldP spid="39" grpId="0"/>
      <p:bldP spid="39" grpId="1"/>
      <p:bldP spid="40" grpId="0"/>
      <p:bldP spid="41" grpId="0"/>
      <p:bldP spid="41" grpId="1"/>
      <p:bldP spid="49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lozetask.jpg"/>
          <p:cNvPicPr>
            <a:picLocks noChangeAspect="1"/>
          </p:cNvPicPr>
          <p:nvPr/>
        </p:nvPicPr>
        <p:blipFill>
          <a:blip r:embed="rId2"/>
          <a:srcRect b="8418"/>
          <a:stretch>
            <a:fillRect/>
          </a:stretch>
        </p:blipFill>
        <p:spPr>
          <a:xfrm>
            <a:off x="0" y="1396445"/>
            <a:ext cx="9144000" cy="37229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7800" y="838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/>
              <a:t>    “María le…”</a:t>
            </a:r>
            <a:endParaRPr lang="es-ES_tradnl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1" y="6400800"/>
            <a:ext cx="5943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/>
              <a:t>Gattei et al., (2015). </a:t>
            </a:r>
            <a:r>
              <a:rPr lang="es-ES_tradnl" sz="1400" i="1" dirty="0" err="1" smtClean="0"/>
              <a:t>Brain</a:t>
            </a:r>
            <a:r>
              <a:rPr lang="es-ES_tradnl" sz="1400" i="1" dirty="0" smtClean="0"/>
              <a:t> </a:t>
            </a:r>
            <a:r>
              <a:rPr lang="es-ES_tradnl" sz="1400" i="1" dirty="0" err="1" smtClean="0"/>
              <a:t>and</a:t>
            </a:r>
            <a:r>
              <a:rPr lang="es-ES_tradnl" sz="1400" i="1" dirty="0" smtClean="0"/>
              <a:t> </a:t>
            </a:r>
            <a:r>
              <a:rPr lang="es-ES_tradnl" sz="1400" i="1" dirty="0" err="1" smtClean="0"/>
              <a:t>Language</a:t>
            </a:r>
            <a:r>
              <a:rPr lang="es-ES_tradnl" sz="1400" i="1" dirty="0" smtClean="0"/>
              <a:t>, </a:t>
            </a:r>
            <a:r>
              <a:rPr lang="es-ES_tradnl" sz="1400" dirty="0" smtClean="0"/>
              <a:t>150, 22-35</a:t>
            </a:r>
            <a:endParaRPr lang="es-ES_tradnl" sz="1400" dirty="0"/>
          </a:p>
        </p:txBody>
      </p:sp>
      <p:sp>
        <p:nvSpPr>
          <p:cNvPr id="5" name="Rectangle 4"/>
          <p:cNvSpPr/>
          <p:nvPr/>
        </p:nvSpPr>
        <p:spPr>
          <a:xfrm>
            <a:off x="4800600" y="1299864"/>
            <a:ext cx="4267200" cy="41616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TextBox 5"/>
          <p:cNvSpPr txBox="1"/>
          <p:nvPr/>
        </p:nvSpPr>
        <p:spPr>
          <a:xfrm>
            <a:off x="5486400" y="838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/>
              <a:t>“A María le…”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482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DILEMA 5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ES" b="1" dirty="0" smtClean="0"/>
              <a:t>Sobre la generalización de los resultados</a:t>
            </a:r>
          </a:p>
          <a:p>
            <a:r>
              <a:rPr lang="es-ES" dirty="0" smtClean="0"/>
              <a:t>Estudios psicolingüísticos a partir de muestras reducidas para explicar fenómenos del lenguaje en una población exponencialmente más grande.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n-US" dirty="0" err="1"/>
              <a:t>Muestra</a:t>
            </a:r>
            <a:r>
              <a:rPr lang="en-US" dirty="0"/>
              <a:t> </a:t>
            </a:r>
            <a:r>
              <a:rPr lang="en-US" dirty="0" err="1"/>
              <a:t>promedio</a:t>
            </a:r>
            <a:r>
              <a:rPr lang="en-US" dirty="0"/>
              <a:t>: 30 – 50 </a:t>
            </a:r>
            <a:r>
              <a:rPr lang="en-US" dirty="0" err="1"/>
              <a:t>participantes</a:t>
            </a:r>
            <a:endParaRPr lang="en-US" dirty="0"/>
          </a:p>
          <a:p>
            <a:pPr marL="0" indent="0"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DILEMA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err="1" smtClean="0"/>
              <a:t>Posible</a:t>
            </a:r>
            <a:r>
              <a:rPr lang="en-US" dirty="0" smtClean="0"/>
              <a:t> </a:t>
            </a:r>
            <a:r>
              <a:rPr lang="en-US" dirty="0" err="1" smtClean="0"/>
              <a:t>solución</a:t>
            </a:r>
            <a:r>
              <a:rPr lang="en-US" dirty="0" smtClean="0"/>
              <a:t>: COMPLEMENTO CON BIG DATA</a:t>
            </a:r>
          </a:p>
          <a:p>
            <a:pPr lvl="2"/>
            <a:r>
              <a:rPr lang="en-US" dirty="0" err="1" smtClean="0"/>
              <a:t>Diálogo</a:t>
            </a:r>
            <a:r>
              <a:rPr lang="en-US" dirty="0" smtClean="0"/>
              <a:t> con </a:t>
            </a:r>
            <a:r>
              <a:rPr lang="en-US" dirty="0" err="1" smtClean="0"/>
              <a:t>otras</a:t>
            </a:r>
            <a:r>
              <a:rPr lang="en-US" dirty="0" smtClean="0"/>
              <a:t> </a:t>
            </a:r>
            <a:r>
              <a:rPr lang="en-US" dirty="0" err="1" smtClean="0"/>
              <a:t>disciplinas</a:t>
            </a:r>
            <a:r>
              <a:rPr lang="en-US" dirty="0" smtClean="0"/>
              <a:t> de studio de </a:t>
            </a:r>
            <a:r>
              <a:rPr lang="en-US" dirty="0" err="1" smtClean="0"/>
              <a:t>lenguaje</a:t>
            </a:r>
            <a:endParaRPr lang="en-US" dirty="0" smtClean="0"/>
          </a:p>
          <a:p>
            <a:pPr lvl="2"/>
            <a:r>
              <a:rPr lang="en-US" dirty="0" err="1" smtClean="0"/>
              <a:t>Uso</a:t>
            </a:r>
            <a:r>
              <a:rPr lang="en-US" dirty="0" smtClean="0"/>
              <a:t> de bases de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complejas</a:t>
            </a:r>
            <a:r>
              <a:rPr lang="en-US" dirty="0" smtClean="0"/>
              <a:t> para la </a:t>
            </a:r>
            <a:r>
              <a:rPr lang="en-US" dirty="0" err="1" smtClean="0"/>
              <a:t>formulación</a:t>
            </a:r>
            <a:r>
              <a:rPr lang="en-US" dirty="0" smtClean="0"/>
              <a:t> de </a:t>
            </a:r>
            <a:r>
              <a:rPr lang="en-US" dirty="0" err="1" smtClean="0"/>
              <a:t>hipótesis</a:t>
            </a:r>
            <a:r>
              <a:rPr lang="en-US" dirty="0" smtClean="0"/>
              <a:t> o </a:t>
            </a:r>
            <a:r>
              <a:rPr lang="en-US" dirty="0" err="1" smtClean="0"/>
              <a:t>corroboración</a:t>
            </a:r>
            <a:r>
              <a:rPr lang="en-US" dirty="0" smtClean="0"/>
              <a:t> (y </a:t>
            </a:r>
            <a:r>
              <a:rPr lang="en-US" dirty="0" err="1" smtClean="0"/>
              <a:t>generalización</a:t>
            </a:r>
            <a:r>
              <a:rPr lang="en-US" dirty="0" smtClean="0"/>
              <a:t>) de </a:t>
            </a:r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adquisición</a:t>
            </a:r>
            <a:r>
              <a:rPr lang="en-US" dirty="0" smtClean="0"/>
              <a:t>, </a:t>
            </a:r>
            <a:r>
              <a:rPr lang="en-US" dirty="0" err="1" smtClean="0"/>
              <a:t>comprensión</a:t>
            </a:r>
            <a:r>
              <a:rPr lang="en-US" dirty="0" smtClean="0"/>
              <a:t> y </a:t>
            </a:r>
            <a:r>
              <a:rPr lang="en-US" dirty="0" err="1" smtClean="0"/>
              <a:t>producción</a:t>
            </a:r>
            <a:r>
              <a:rPr lang="en-US" dirty="0" smtClean="0"/>
              <a:t> de </a:t>
            </a:r>
            <a:r>
              <a:rPr lang="en-US" dirty="0" err="1" smtClean="0"/>
              <a:t>lenguaje</a:t>
            </a:r>
            <a:r>
              <a:rPr lang="en-US" dirty="0" smtClean="0"/>
              <a:t>.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CHILDES, ACLEW (</a:t>
            </a:r>
            <a:r>
              <a:rPr lang="en-US" dirty="0" err="1" smtClean="0"/>
              <a:t>adquisición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GECO (</a:t>
            </a:r>
            <a:r>
              <a:rPr lang="en-US" dirty="0" err="1" smtClean="0"/>
              <a:t>lectura</a:t>
            </a:r>
            <a:r>
              <a:rPr lang="en-US" dirty="0" smtClean="0"/>
              <a:t> con </a:t>
            </a:r>
            <a:r>
              <a:rPr lang="en-US" dirty="0" err="1" smtClean="0"/>
              <a:t>eyetracking</a:t>
            </a:r>
            <a:r>
              <a:rPr lang="en-US" dirty="0" smtClean="0"/>
              <a:t> mono y </a:t>
            </a:r>
            <a:r>
              <a:rPr lang="en-US" dirty="0" err="1" smtClean="0"/>
              <a:t>bilingüe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AphasiaBank</a:t>
            </a:r>
            <a:r>
              <a:rPr lang="en-US" dirty="0" smtClean="0"/>
              <a:t>, </a:t>
            </a:r>
            <a:r>
              <a:rPr lang="en-US" dirty="0" err="1" smtClean="0"/>
              <a:t>DementiaBank</a:t>
            </a:r>
            <a:r>
              <a:rPr lang="en-US" dirty="0" smtClean="0"/>
              <a:t> (</a:t>
            </a:r>
            <a:r>
              <a:rPr lang="en-US" dirty="0" err="1" smtClean="0"/>
              <a:t>Afasia</a:t>
            </a:r>
            <a:r>
              <a:rPr lang="en-US" dirty="0" smtClean="0"/>
              <a:t> e </a:t>
            </a:r>
            <a:r>
              <a:rPr lang="en-US" dirty="0" err="1" smtClean="0"/>
              <a:t>impedimentos</a:t>
            </a:r>
            <a:r>
              <a:rPr lang="en-US" dirty="0" smtClean="0"/>
              <a:t> de </a:t>
            </a:r>
            <a:r>
              <a:rPr lang="en-US" dirty="0" err="1" smtClean="0"/>
              <a:t>lenguaje</a:t>
            </a:r>
            <a:r>
              <a:rPr lang="en-US" dirty="0" smtClean="0"/>
              <a:t>).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877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 OTRA VEZ… DILEMA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diálogo</a:t>
            </a:r>
            <a:r>
              <a:rPr lang="en-US" dirty="0" smtClean="0"/>
              <a:t> con </a:t>
            </a:r>
            <a:r>
              <a:rPr lang="en-US" dirty="0" err="1" smtClean="0"/>
              <a:t>otras</a:t>
            </a:r>
            <a:r>
              <a:rPr lang="en-US" dirty="0" smtClean="0"/>
              <a:t> </a:t>
            </a:r>
            <a:r>
              <a:rPr lang="en-US" dirty="0" err="1" smtClean="0"/>
              <a:t>disciplinas</a:t>
            </a:r>
            <a:r>
              <a:rPr lang="en-US" dirty="0" smtClean="0"/>
              <a:t> y la </a:t>
            </a:r>
            <a:r>
              <a:rPr lang="en-US" dirty="0" err="1" smtClean="0"/>
              <a:t>elaboración</a:t>
            </a:r>
            <a:r>
              <a:rPr lang="en-US" dirty="0" smtClean="0"/>
              <a:t> de  </a:t>
            </a:r>
            <a:r>
              <a:rPr lang="en-US" dirty="0" err="1" smtClean="0"/>
              <a:t>materiales</a:t>
            </a:r>
            <a:r>
              <a:rPr lang="en-US" dirty="0" smtClean="0"/>
              <a:t> y </a:t>
            </a:r>
            <a:r>
              <a:rPr lang="en-US" dirty="0" err="1" smtClean="0"/>
              <a:t>herramientas</a:t>
            </a:r>
            <a:r>
              <a:rPr lang="en-US" dirty="0" smtClean="0"/>
              <a:t> de </a:t>
            </a:r>
            <a:r>
              <a:rPr lang="en-US" dirty="0" err="1" smtClean="0"/>
              <a:t>análisis</a:t>
            </a:r>
            <a:r>
              <a:rPr lang="en-US" dirty="0" smtClean="0"/>
              <a:t> </a:t>
            </a:r>
            <a:r>
              <a:rPr lang="en-US" dirty="0" err="1" smtClean="0"/>
              <a:t>conjunto</a:t>
            </a:r>
            <a:r>
              <a:rPr lang="en-US" dirty="0" smtClean="0"/>
              <a:t> </a:t>
            </a:r>
            <a:r>
              <a:rPr lang="en-US" dirty="0" err="1" smtClean="0"/>
              <a:t>permitirían</a:t>
            </a:r>
            <a:r>
              <a:rPr lang="en-US" dirty="0" smtClean="0"/>
              <a:t> un </a:t>
            </a:r>
            <a:r>
              <a:rPr lang="en-US" dirty="0" err="1" smtClean="0"/>
              <a:t>acercamiento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adecuado</a:t>
            </a:r>
            <a:r>
              <a:rPr lang="en-US" dirty="0" smtClean="0"/>
              <a:t> al </a:t>
            </a:r>
            <a:r>
              <a:rPr lang="en-US" dirty="0" err="1" smtClean="0"/>
              <a:t>problema</a:t>
            </a:r>
            <a:r>
              <a:rPr lang="en-US" dirty="0" smtClean="0"/>
              <a:t> de la </a:t>
            </a:r>
            <a:r>
              <a:rPr lang="en-US" dirty="0" err="1" smtClean="0"/>
              <a:t>cognición</a:t>
            </a:r>
            <a:r>
              <a:rPr lang="en-US" dirty="0" smtClean="0"/>
              <a:t> y el </a:t>
            </a:r>
            <a:r>
              <a:rPr lang="en-US" dirty="0" err="1" smtClean="0"/>
              <a:t>lenguaje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, </a:t>
            </a:r>
            <a:r>
              <a:rPr lang="en-US" dirty="0" err="1" smtClean="0"/>
              <a:t>esto</a:t>
            </a:r>
            <a:r>
              <a:rPr lang="en-US" dirty="0" smtClean="0"/>
              <a:t> </a:t>
            </a:r>
            <a:r>
              <a:rPr lang="en-US" dirty="0" err="1" smtClean="0"/>
              <a:t>permitiría</a:t>
            </a:r>
            <a:r>
              <a:rPr lang="en-US" dirty="0" smtClean="0"/>
              <a:t> la </a:t>
            </a:r>
            <a:r>
              <a:rPr lang="en-US" dirty="0" err="1" smtClean="0"/>
              <a:t>elaboración</a:t>
            </a:r>
            <a:r>
              <a:rPr lang="en-US" dirty="0" smtClean="0"/>
              <a:t> de </a:t>
            </a:r>
            <a:r>
              <a:rPr lang="en-US" dirty="0" err="1" smtClean="0"/>
              <a:t>modelos</a:t>
            </a:r>
            <a:r>
              <a:rPr lang="en-US" dirty="0" smtClean="0"/>
              <a:t> </a:t>
            </a:r>
            <a:r>
              <a:rPr lang="en-US" dirty="0" err="1" smtClean="0"/>
              <a:t>teóricos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precisos</a:t>
            </a:r>
            <a:r>
              <a:rPr lang="en-US" dirty="0" smtClean="0"/>
              <a:t>, con </a:t>
            </a:r>
            <a:r>
              <a:rPr lang="en-US" dirty="0" err="1" smtClean="0"/>
              <a:t>hipótesis</a:t>
            </a:r>
            <a:r>
              <a:rPr lang="en-US" dirty="0" smtClean="0"/>
              <a:t> </a:t>
            </a:r>
            <a:r>
              <a:rPr lang="en-US" dirty="0" err="1" smtClean="0"/>
              <a:t>testeables</a:t>
            </a:r>
            <a:r>
              <a:rPr lang="en-US" dirty="0" smtClean="0"/>
              <a:t> y </a:t>
            </a:r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 smtClean="0"/>
              <a:t>generalizables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47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Straight Connector 97"/>
          <p:cNvCxnSpPr/>
          <p:nvPr/>
        </p:nvCxnSpPr>
        <p:spPr>
          <a:xfrm>
            <a:off x="6096000" y="3733800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endCxn id="59" idx="1"/>
          </p:cNvCxnSpPr>
          <p:nvPr/>
        </p:nvCxnSpPr>
        <p:spPr>
          <a:xfrm rot="16200000" flipH="1">
            <a:off x="2418258" y="4819154"/>
            <a:ext cx="573684" cy="228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endCxn id="59" idx="1"/>
          </p:cNvCxnSpPr>
          <p:nvPr/>
        </p:nvCxnSpPr>
        <p:spPr>
          <a:xfrm rot="5400000" flipH="1" flipV="1">
            <a:off x="2480608" y="5330488"/>
            <a:ext cx="448984" cy="228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48" idx="3"/>
            <a:endCxn id="31" idx="1"/>
          </p:cNvCxnSpPr>
          <p:nvPr/>
        </p:nvCxnSpPr>
        <p:spPr>
          <a:xfrm flipV="1">
            <a:off x="2590800" y="3428603"/>
            <a:ext cx="228600" cy="266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828800" y="609600"/>
            <a:ext cx="5943600" cy="1066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>
                <a:solidFill>
                  <a:srgbClr val="000000"/>
                </a:solidFill>
              </a:rPr>
              <a:t>Investigación en Psicolingüística</a:t>
            </a:r>
            <a:endParaRPr lang="es-ES_tradnl" sz="3200" b="1" dirty="0">
              <a:solidFill>
                <a:srgbClr val="0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4617720" y="1860074"/>
            <a:ext cx="365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1981200" y="2042954"/>
            <a:ext cx="2818606" cy="1683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2000" y="2362994"/>
            <a:ext cx="2438400" cy="6103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Respuestas Conductuales</a:t>
            </a:r>
            <a:endParaRPr lang="es-ES_tradnl" dirty="0"/>
          </a:p>
        </p:txBody>
      </p:sp>
      <p:sp>
        <p:nvSpPr>
          <p:cNvPr id="23" name="Rectangle 22"/>
          <p:cNvSpPr/>
          <p:nvPr/>
        </p:nvSpPr>
        <p:spPr>
          <a:xfrm>
            <a:off x="6324600" y="2362994"/>
            <a:ext cx="2438400" cy="6103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Respuestas Neurofisiológicas</a:t>
            </a:r>
            <a:endParaRPr lang="es-ES_tradnl" dirty="0"/>
          </a:p>
        </p:txBody>
      </p:sp>
      <p:cxnSp>
        <p:nvCxnSpPr>
          <p:cNvPr id="25" name="Straight Connector 24"/>
          <p:cNvCxnSpPr/>
          <p:nvPr/>
        </p:nvCxnSpPr>
        <p:spPr>
          <a:xfrm rot="10800000">
            <a:off x="4800600" y="2057401"/>
            <a:ext cx="2743200" cy="23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392591" y="2208609"/>
            <a:ext cx="304006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74612" y="3200400"/>
            <a:ext cx="10668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150812" y="4189412"/>
            <a:ext cx="91598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819400" y="3123406"/>
            <a:ext cx="2362200" cy="610394"/>
          </a:xfrm>
          <a:prstGeom prst="rect">
            <a:avLst/>
          </a:prstGeom>
          <a:solidFill>
            <a:srgbClr val="FFFEB9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Lectura </a:t>
            </a:r>
            <a:r>
              <a:rPr lang="es-ES_tradnl" sz="1600" b="1" dirty="0" err="1" smtClean="0">
                <a:solidFill>
                  <a:schemeClr val="tx1"/>
                </a:solidFill>
              </a:rPr>
              <a:t>Autoadministrada</a:t>
            </a:r>
            <a:endParaRPr lang="es-ES_tradnl" sz="1600" dirty="0"/>
          </a:p>
        </p:txBody>
      </p:sp>
      <p:sp>
        <p:nvSpPr>
          <p:cNvPr id="34" name="Rectangle 33"/>
          <p:cNvSpPr/>
          <p:nvPr/>
        </p:nvSpPr>
        <p:spPr>
          <a:xfrm>
            <a:off x="2819400" y="3810000"/>
            <a:ext cx="2362200" cy="610394"/>
          </a:xfrm>
          <a:prstGeom prst="rect">
            <a:avLst/>
          </a:prstGeom>
          <a:solidFill>
            <a:srgbClr val="FFFEB9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Seguimiento Ocular</a:t>
            </a:r>
            <a:endParaRPr lang="es-ES_tradnl" sz="1600" dirty="0"/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8380808" y="3200798"/>
            <a:ext cx="1067596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172200" y="3430193"/>
            <a:ext cx="2590800" cy="6103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rgbClr val="000000"/>
                </a:solidFill>
              </a:rPr>
              <a:t>Actividad eléctrica cerebral </a:t>
            </a:r>
            <a:endParaRPr lang="es-ES_tradnl" b="1" dirty="0">
              <a:solidFill>
                <a:srgbClr val="000000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1828403" y="2208609"/>
            <a:ext cx="304006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62000" y="3429000"/>
            <a:ext cx="1828800" cy="5326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>
                <a:solidFill>
                  <a:srgbClr val="000000"/>
                </a:solidFill>
              </a:rPr>
              <a:t>Tiempo de Lectura (TL)</a:t>
            </a:r>
            <a:endParaRPr lang="es-ES_tradnl" sz="1600" b="1" dirty="0"/>
          </a:p>
        </p:txBody>
      </p:sp>
      <p:sp>
        <p:nvSpPr>
          <p:cNvPr id="55" name="Rectangle 54"/>
          <p:cNvSpPr/>
          <p:nvPr/>
        </p:nvSpPr>
        <p:spPr>
          <a:xfrm>
            <a:off x="762000" y="4572794"/>
            <a:ext cx="1828800" cy="5326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>
                <a:solidFill>
                  <a:srgbClr val="000000"/>
                </a:solidFill>
              </a:rPr>
              <a:t>Tiempo de Respuesta (TR)</a:t>
            </a:r>
            <a:endParaRPr lang="es-ES_tradnl" sz="1600" b="1" dirty="0"/>
          </a:p>
        </p:txBody>
      </p:sp>
      <p:sp>
        <p:nvSpPr>
          <p:cNvPr id="58" name="Rectangle 57"/>
          <p:cNvSpPr/>
          <p:nvPr/>
        </p:nvSpPr>
        <p:spPr>
          <a:xfrm>
            <a:off x="5257800" y="3430193"/>
            <a:ext cx="838200" cy="531413"/>
          </a:xfrm>
          <a:prstGeom prst="rect">
            <a:avLst/>
          </a:prstGeom>
          <a:solidFill>
            <a:srgbClr val="FFFEB9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EEG</a:t>
            </a:r>
            <a:endParaRPr lang="es-ES_tradnl" dirty="0"/>
          </a:p>
        </p:txBody>
      </p:sp>
      <p:sp>
        <p:nvSpPr>
          <p:cNvPr id="59" name="Rectangle 58"/>
          <p:cNvSpPr/>
          <p:nvPr/>
        </p:nvSpPr>
        <p:spPr>
          <a:xfrm>
            <a:off x="2819400" y="4573191"/>
            <a:ext cx="2362200" cy="1294209"/>
          </a:xfrm>
          <a:prstGeom prst="rect">
            <a:avLst/>
          </a:prstGeom>
          <a:solidFill>
            <a:srgbClr val="FFFEB9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Tarea de comprensión</a:t>
            </a:r>
            <a:endParaRPr lang="es-ES_tradnl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3454400" y="15070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67" name="Rectangle 66"/>
          <p:cNvSpPr/>
          <p:nvPr/>
        </p:nvSpPr>
        <p:spPr>
          <a:xfrm>
            <a:off x="5943600" y="4343400"/>
            <a:ext cx="2819400" cy="6103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N400:  Léxico     </a:t>
            </a:r>
          </a:p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                 Semántica</a:t>
            </a:r>
            <a:endParaRPr lang="es-ES_tradnl" dirty="0"/>
          </a:p>
        </p:txBody>
      </p:sp>
      <p:sp>
        <p:nvSpPr>
          <p:cNvPr id="68" name="Rectangle 67"/>
          <p:cNvSpPr/>
          <p:nvPr/>
        </p:nvSpPr>
        <p:spPr>
          <a:xfrm>
            <a:off x="5943600" y="5105003"/>
            <a:ext cx="2819400" cy="6103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P600: Morfosintaxis</a:t>
            </a:r>
          </a:p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 Sintaxis</a:t>
            </a:r>
            <a:endParaRPr lang="es-ES_tradnl" dirty="0"/>
          </a:p>
        </p:txBody>
      </p:sp>
      <p:sp>
        <p:nvSpPr>
          <p:cNvPr id="71" name="Rectangle 70"/>
          <p:cNvSpPr/>
          <p:nvPr/>
        </p:nvSpPr>
        <p:spPr>
          <a:xfrm>
            <a:off x="762000" y="5410200"/>
            <a:ext cx="1828800" cy="5326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>
                <a:solidFill>
                  <a:srgbClr val="000000"/>
                </a:solidFill>
              </a:rPr>
              <a:t>Porcentaje de Aciertos</a:t>
            </a:r>
            <a:endParaRPr lang="es-ES_tradnl" sz="1600" b="1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609600" y="2667000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09600" y="3732212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609600" y="4646612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6200000" flipH="1">
            <a:off x="113506" y="5141118"/>
            <a:ext cx="992188" cy="317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09600" y="5637212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8759030" y="2667000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8759030" y="3732212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16200000" flipH="1">
            <a:off x="5256809" y="4342805"/>
            <a:ext cx="609203" cy="238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endCxn id="68" idx="1"/>
          </p:cNvCxnSpPr>
          <p:nvPr/>
        </p:nvCxnSpPr>
        <p:spPr>
          <a:xfrm>
            <a:off x="5562600" y="5408612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endCxn id="67" idx="1"/>
          </p:cNvCxnSpPr>
          <p:nvPr/>
        </p:nvCxnSpPr>
        <p:spPr>
          <a:xfrm>
            <a:off x="5562600" y="4648200"/>
            <a:ext cx="381000" cy="39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34" idx="1"/>
          </p:cNvCxnSpPr>
          <p:nvPr/>
        </p:nvCxnSpPr>
        <p:spPr>
          <a:xfrm rot="16200000" flipH="1">
            <a:off x="2552502" y="3848298"/>
            <a:ext cx="305197" cy="228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5400000">
            <a:off x="5146281" y="4991498"/>
            <a:ext cx="837407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89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3" grpId="0" animBg="1"/>
      <p:bldP spid="31" grpId="0" animBg="1"/>
      <p:bldP spid="34" grpId="0" animBg="1"/>
      <p:bldP spid="38" grpId="0" animBg="1"/>
      <p:bldP spid="48" grpId="0" animBg="1"/>
      <p:bldP spid="55" grpId="0" animBg="1"/>
      <p:bldP spid="58" grpId="0" animBg="1"/>
      <p:bldP spid="59" grpId="0" animBg="1"/>
      <p:bldP spid="67" grpId="0" animBg="1"/>
      <p:bldP spid="68" grpId="0" animBg="1"/>
      <p:bldP spid="7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 OTRA VEZ… DILEMA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340352" cy="44958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Por</a:t>
            </a:r>
            <a:r>
              <a:rPr lang="en-US" sz="2400" dirty="0" smtClean="0"/>
              <a:t> ultimo, </a:t>
            </a:r>
            <a:r>
              <a:rPr lang="en-US" sz="2400" dirty="0" err="1" smtClean="0"/>
              <a:t>siempre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dirty="0" err="1" smtClean="0"/>
              <a:t>más</a:t>
            </a:r>
            <a:r>
              <a:rPr lang="en-US" sz="2400" dirty="0" smtClean="0"/>
              <a:t> </a:t>
            </a:r>
            <a:r>
              <a:rPr lang="en-US" sz="2400" dirty="0" err="1" smtClean="0"/>
              <a:t>fácil</a:t>
            </a:r>
            <a:r>
              <a:rPr lang="en-US" sz="2400" dirty="0" smtClean="0"/>
              <a:t> </a:t>
            </a:r>
            <a:r>
              <a:rPr lang="en-US" sz="2400" dirty="0" err="1" smtClean="0"/>
              <a:t>cuando</a:t>
            </a:r>
            <a:r>
              <a:rPr lang="en-US" sz="2400" dirty="0" smtClean="0"/>
              <a:t> se </a:t>
            </a:r>
            <a:r>
              <a:rPr lang="en-US" sz="2400" dirty="0" err="1" smtClean="0"/>
              <a:t>trabaja</a:t>
            </a:r>
            <a:r>
              <a:rPr lang="en-US" sz="2400" dirty="0" smtClean="0"/>
              <a:t> en </a:t>
            </a:r>
            <a:r>
              <a:rPr lang="en-US" sz="2400" dirty="0" err="1" smtClean="0"/>
              <a:t>equipo</a:t>
            </a:r>
            <a:r>
              <a:rPr lang="en-US" sz="2400" dirty="0" smtClean="0"/>
              <a:t>.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    ¡MUCHAS GRACIAS!</a:t>
            </a:r>
            <a:endParaRPr lang="en-US" sz="2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20072" y="1629188"/>
            <a:ext cx="3436841" cy="490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833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dirty="0" smtClean="0"/>
              <a:t>INVESTIGACIÓN EN PSICOLINGÜÍSTICA</a:t>
            </a:r>
            <a:endParaRPr lang="es-ES" sz="3600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s-ES" dirty="0" smtClean="0"/>
          </a:p>
          <a:p>
            <a:r>
              <a:rPr lang="es-ES" dirty="0" smtClean="0"/>
              <a:t>Abordaje </a:t>
            </a:r>
            <a:r>
              <a:rPr lang="es-ES" dirty="0" smtClean="0"/>
              <a:t>del problema / modelo sobre procesos  cognitivos relacionados con lenguaje. </a:t>
            </a:r>
          </a:p>
          <a:p>
            <a:r>
              <a:rPr lang="es-ES" dirty="0" smtClean="0"/>
              <a:t>Diseño experimental</a:t>
            </a:r>
          </a:p>
          <a:p>
            <a:r>
              <a:rPr lang="es-ES" dirty="0" smtClean="0"/>
              <a:t>Implementación de estudios experimentales</a:t>
            </a:r>
          </a:p>
          <a:p>
            <a:r>
              <a:rPr lang="es-ES" dirty="0" smtClean="0"/>
              <a:t>Resultados</a:t>
            </a:r>
          </a:p>
          <a:p>
            <a:r>
              <a:rPr lang="es-ES" dirty="0" smtClean="0"/>
              <a:t>Integración de evidencia a modelos preexistentes o postulación de nuevo modelo.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DILEMA 1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" b="1" dirty="0" smtClean="0"/>
              <a:t>Sobre el abordaje del problema / modelo cognitivo sobre lenguaje</a:t>
            </a:r>
          </a:p>
          <a:p>
            <a:pPr marL="0" indent="0">
              <a:buNone/>
            </a:pPr>
            <a:endParaRPr lang="es-ES" b="1" dirty="0"/>
          </a:p>
          <a:p>
            <a:r>
              <a:rPr lang="es-ES" dirty="0" smtClean="0"/>
              <a:t>Experimento ideal: 2 teorías con distintas asunciones sobre cómo funciona el sistema lingüístico predicen resultados distintos para un experimento. Evidencia aboga por uno u otro modelo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Experimento real: </a:t>
            </a:r>
          </a:p>
          <a:p>
            <a:pPr lvl="1"/>
            <a:r>
              <a:rPr lang="es-ES" dirty="0"/>
              <a:t>M</a:t>
            </a:r>
            <a:r>
              <a:rPr lang="es-ES" dirty="0" smtClean="0"/>
              <a:t>odelos toman evidencia ya existente y adaptan sus asunciones sobre cómo funciona el sistema lingüístico. ¿Cuánto es suficiente evidencia?</a:t>
            </a:r>
          </a:p>
          <a:p>
            <a:pPr lvl="1"/>
            <a:r>
              <a:rPr lang="es-ES" dirty="0" smtClean="0"/>
              <a:t>Modelos con distintas asunciones predicen resultados similares pero los explican de distintas maneras. ¿Cuál es más correcto?</a:t>
            </a:r>
          </a:p>
          <a:p>
            <a:pPr lvl="1"/>
            <a:r>
              <a:rPr lang="es-ES" dirty="0" smtClean="0"/>
              <a:t> Modelos intentan ser los más generalizables posibles, pero suelen restringirse a un dominio del lenguaje (léxico, sintaxis, semántica / comprensión vs producción).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DILEMA 2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ES" b="1" dirty="0" smtClean="0"/>
              <a:t>Sobre la  granularidad del objeto de estudio</a:t>
            </a:r>
          </a:p>
          <a:p>
            <a:r>
              <a:rPr lang="es-ES" dirty="0" smtClean="0"/>
              <a:t>Diseño experimental requiere que se compartimenten tanto las variables a estudiar que muchas veces nos quedamos con pocos “materiales”.</a:t>
            </a:r>
          </a:p>
          <a:p>
            <a:endParaRPr lang="es-ES" dirty="0" smtClean="0"/>
          </a:p>
          <a:p>
            <a:r>
              <a:rPr lang="es-ES" dirty="0" smtClean="0"/>
              <a:t>Estudio de excepciones o particularidades de una lengua para establecer generalizaciones sobre un problema mayor.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DILEMA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Compuestos</a:t>
            </a:r>
            <a:r>
              <a:rPr lang="en-US" dirty="0" smtClean="0"/>
              <a:t> </a:t>
            </a:r>
            <a:r>
              <a:rPr lang="en-US" dirty="0" err="1" smtClean="0"/>
              <a:t>verbo-nombre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AG: </a:t>
            </a:r>
            <a:r>
              <a:rPr lang="en-US" dirty="0" err="1" smtClean="0"/>
              <a:t>Lavarropas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LOC: </a:t>
            </a:r>
            <a:r>
              <a:rPr lang="en-US" dirty="0" err="1" smtClean="0"/>
              <a:t>Apoyacabeza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MET: </a:t>
            </a:r>
            <a:r>
              <a:rPr lang="en-US" dirty="0" err="1" smtClean="0"/>
              <a:t>Rascacielos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 err="1" smtClean="0"/>
              <a:t>inicial</a:t>
            </a:r>
            <a:r>
              <a:rPr lang="en-US" dirty="0" smtClean="0"/>
              <a:t>:  ~1000 palabras </a:t>
            </a:r>
          </a:p>
          <a:p>
            <a:pPr marL="0" indent="0">
              <a:buNone/>
            </a:pPr>
            <a:r>
              <a:rPr lang="en-US" dirty="0" smtClean="0"/>
              <a:t>DRAE: ~600 palabras</a:t>
            </a:r>
          </a:p>
          <a:p>
            <a:pPr marL="0" indent="0">
              <a:buNone/>
            </a:pPr>
            <a:r>
              <a:rPr lang="en-US" dirty="0" smtClean="0"/>
              <a:t>Castellano </a:t>
            </a:r>
            <a:r>
              <a:rPr lang="en-US" dirty="0" err="1" smtClean="0"/>
              <a:t>Rioplatense</a:t>
            </a:r>
            <a:r>
              <a:rPr lang="en-US" dirty="0" smtClean="0"/>
              <a:t>: ~ 400</a:t>
            </a:r>
          </a:p>
          <a:p>
            <a:pPr marL="0" indent="0">
              <a:buNone/>
            </a:pPr>
            <a:r>
              <a:rPr lang="en-US" dirty="0" err="1" smtClean="0"/>
              <a:t>Datos</a:t>
            </a:r>
            <a:r>
              <a:rPr lang="en-US" dirty="0" smtClean="0"/>
              <a:t> de </a:t>
            </a:r>
            <a:r>
              <a:rPr lang="en-US" dirty="0" err="1" smtClean="0"/>
              <a:t>frecuencia</a:t>
            </a:r>
            <a:r>
              <a:rPr lang="en-US" dirty="0" smtClean="0"/>
              <a:t>: ~ 200</a:t>
            </a:r>
          </a:p>
          <a:p>
            <a:pPr marL="0" indent="0">
              <a:buNone/>
            </a:pPr>
            <a:r>
              <a:rPr lang="en-US" dirty="0" err="1" smtClean="0"/>
              <a:t>Repetición</a:t>
            </a:r>
            <a:r>
              <a:rPr lang="en-US" dirty="0" smtClean="0"/>
              <a:t> de </a:t>
            </a:r>
            <a:r>
              <a:rPr lang="en-US" dirty="0" err="1" smtClean="0"/>
              <a:t>constituyentes</a:t>
            </a:r>
            <a:r>
              <a:rPr lang="en-US" dirty="0" smtClean="0"/>
              <a:t>, control de </a:t>
            </a:r>
            <a:r>
              <a:rPr lang="en-US" dirty="0" err="1" smtClean="0"/>
              <a:t>frec</a:t>
            </a:r>
            <a:r>
              <a:rPr lang="en-US" dirty="0" smtClean="0"/>
              <a:t>. </a:t>
            </a:r>
            <a:r>
              <a:rPr lang="en-US" dirty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longitud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Listas</a:t>
            </a:r>
            <a:r>
              <a:rPr lang="en-US" dirty="0" smtClean="0"/>
              <a:t> finales: 25 palabras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grupo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78560" y="6477000"/>
            <a:ext cx="7560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Güemes</a:t>
            </a:r>
            <a:r>
              <a:rPr lang="en-US" sz="1400" dirty="0" smtClean="0"/>
              <a:t>, </a:t>
            </a:r>
            <a:r>
              <a:rPr lang="en-US" sz="1400" dirty="0" err="1" smtClean="0"/>
              <a:t>Gattei</a:t>
            </a:r>
            <a:r>
              <a:rPr lang="en-US" sz="1400" dirty="0" smtClean="0"/>
              <a:t> &amp; </a:t>
            </a:r>
            <a:r>
              <a:rPr lang="en-US" sz="1400" dirty="0" err="1" smtClean="0"/>
              <a:t>Wainselboim</a:t>
            </a:r>
            <a:r>
              <a:rPr lang="en-US" sz="1400" dirty="0"/>
              <a:t> </a:t>
            </a:r>
            <a:r>
              <a:rPr lang="en-US" sz="1400" dirty="0" smtClean="0"/>
              <a:t>(Under review). </a:t>
            </a:r>
            <a:r>
              <a:rPr lang="en-US" sz="1400" i="1" dirty="0" smtClean="0"/>
              <a:t>Cognitive Neuropsychology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600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DILEMA 3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b="1" dirty="0" smtClean="0"/>
              <a:t>Sobre la relación entre comprensión y producción y la inequidad entre la evaluación de estos procesos.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endParaRPr lang="es-E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95880" y="3212976"/>
            <a:ext cx="7701354" cy="2652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DILEMA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Posible</a:t>
            </a:r>
            <a:r>
              <a:rPr lang="en-US" dirty="0" smtClean="0"/>
              <a:t> </a:t>
            </a:r>
            <a:r>
              <a:rPr lang="en-US" dirty="0" err="1" smtClean="0"/>
              <a:t>solución</a:t>
            </a:r>
            <a:endParaRPr lang="en-US" dirty="0"/>
          </a:p>
          <a:p>
            <a:pPr lvl="1"/>
            <a:r>
              <a:rPr lang="en-US" dirty="0" err="1"/>
              <a:t>Uso</a:t>
            </a:r>
            <a:r>
              <a:rPr lang="en-US" dirty="0"/>
              <a:t> de corpus de </a:t>
            </a:r>
            <a:r>
              <a:rPr lang="en-US" dirty="0" err="1"/>
              <a:t>habla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Producción</a:t>
            </a:r>
            <a:r>
              <a:rPr lang="en-US" dirty="0"/>
              <a:t> natural</a:t>
            </a:r>
          </a:p>
          <a:p>
            <a:pPr lvl="2"/>
            <a:r>
              <a:rPr lang="en-US" dirty="0" err="1"/>
              <a:t>Demasiada</a:t>
            </a:r>
            <a:r>
              <a:rPr lang="en-US" dirty="0"/>
              <a:t> </a:t>
            </a:r>
            <a:r>
              <a:rPr lang="en-US" dirty="0" err="1"/>
              <a:t>cantidad</a:t>
            </a:r>
            <a:r>
              <a:rPr lang="en-US" dirty="0"/>
              <a:t> de </a:t>
            </a:r>
            <a:r>
              <a:rPr lang="en-US" dirty="0" err="1"/>
              <a:t>datos</a:t>
            </a:r>
            <a:r>
              <a:rPr lang="en-US" dirty="0"/>
              <a:t> </a:t>
            </a:r>
            <a:r>
              <a:rPr lang="en-US" dirty="0" err="1"/>
              <a:t>necesarios</a:t>
            </a:r>
            <a:r>
              <a:rPr lang="en-US" dirty="0"/>
              <a:t> en </a:t>
            </a:r>
            <a:r>
              <a:rPr lang="en-US" dirty="0" err="1"/>
              <a:t>caso</a:t>
            </a:r>
            <a:r>
              <a:rPr lang="en-US" dirty="0"/>
              <a:t> de palabras / </a:t>
            </a:r>
            <a:r>
              <a:rPr lang="en-US" dirty="0" err="1"/>
              <a:t>estructuras</a:t>
            </a:r>
            <a:r>
              <a:rPr lang="en-US" dirty="0"/>
              <a:t> </a:t>
            </a:r>
            <a:r>
              <a:rPr lang="en-US" dirty="0" err="1"/>
              <a:t>poco</a:t>
            </a:r>
            <a:r>
              <a:rPr lang="en-US" dirty="0"/>
              <a:t> </a:t>
            </a:r>
            <a:r>
              <a:rPr lang="en-US" dirty="0" err="1" smtClean="0"/>
              <a:t>frecuentes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err="1"/>
              <a:t>Tarea</a:t>
            </a:r>
            <a:r>
              <a:rPr lang="en-US" dirty="0"/>
              <a:t> de </a:t>
            </a:r>
            <a:r>
              <a:rPr lang="en-US" dirty="0" err="1"/>
              <a:t>producción</a:t>
            </a:r>
            <a:r>
              <a:rPr lang="en-US" dirty="0"/>
              <a:t> con </a:t>
            </a:r>
            <a:r>
              <a:rPr lang="en-US" dirty="0" err="1"/>
              <a:t>entrenamiento</a:t>
            </a:r>
            <a:r>
              <a:rPr lang="en-US" dirty="0"/>
              <a:t> </a:t>
            </a:r>
            <a:r>
              <a:rPr lang="en-US" dirty="0" err="1"/>
              <a:t>previo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Producción</a:t>
            </a:r>
            <a:r>
              <a:rPr lang="en-US" dirty="0"/>
              <a:t> </a:t>
            </a:r>
            <a:r>
              <a:rPr lang="en-US" dirty="0" err="1"/>
              <a:t>poco</a:t>
            </a:r>
            <a:r>
              <a:rPr lang="en-US" dirty="0"/>
              <a:t> natural</a:t>
            </a:r>
          </a:p>
          <a:p>
            <a:pPr lvl="2"/>
            <a:r>
              <a:rPr lang="en-US" dirty="0" err="1"/>
              <a:t>Menos</a:t>
            </a:r>
            <a:r>
              <a:rPr lang="en-US" dirty="0"/>
              <a:t> </a:t>
            </a:r>
            <a:r>
              <a:rPr lang="en-US" dirty="0" err="1"/>
              <a:t>cantidad</a:t>
            </a:r>
            <a:r>
              <a:rPr lang="en-US" dirty="0"/>
              <a:t> de </a:t>
            </a:r>
            <a:r>
              <a:rPr lang="en-US" dirty="0" err="1"/>
              <a:t>datos</a:t>
            </a:r>
            <a:r>
              <a:rPr lang="en-US" dirty="0"/>
              <a:t> </a:t>
            </a:r>
            <a:r>
              <a:rPr lang="en-US" dirty="0" err="1"/>
              <a:t>necesarios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caso</a:t>
            </a:r>
            <a:r>
              <a:rPr lang="en-US" dirty="0"/>
              <a:t> de palabras / </a:t>
            </a:r>
            <a:r>
              <a:rPr lang="en-US" dirty="0" err="1"/>
              <a:t>estructuras</a:t>
            </a:r>
            <a:r>
              <a:rPr lang="en-US" dirty="0"/>
              <a:t> </a:t>
            </a:r>
            <a:r>
              <a:rPr lang="en-US" dirty="0" err="1"/>
              <a:t>poco</a:t>
            </a:r>
            <a:r>
              <a:rPr lang="en-US" dirty="0"/>
              <a:t> </a:t>
            </a:r>
            <a:r>
              <a:rPr lang="en-US" dirty="0" err="1"/>
              <a:t>frecuentes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250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DILEMA 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6400800"/>
            <a:ext cx="921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Sevilla</a:t>
            </a:r>
            <a:r>
              <a:rPr lang="en-US" sz="1400" dirty="0" smtClean="0"/>
              <a:t>, Maldonado &amp; </a:t>
            </a:r>
            <a:r>
              <a:rPr lang="en-US" sz="1400" dirty="0" err="1" smtClean="0"/>
              <a:t>Shalóm</a:t>
            </a:r>
            <a:r>
              <a:rPr lang="en-US" sz="1400" dirty="0" smtClean="0"/>
              <a:t> (2014). </a:t>
            </a:r>
            <a:r>
              <a:rPr lang="en-US" sz="1400" i="1" dirty="0" smtClean="0"/>
              <a:t>Quarterly Journal of Experimental Psychology, 67</a:t>
            </a:r>
            <a:r>
              <a:rPr lang="en-US" sz="1400" dirty="0" smtClean="0"/>
              <a:t>(6), 1041-1052.</a:t>
            </a:r>
            <a:endParaRPr lang="en-US" sz="1400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302" y="2260104"/>
            <a:ext cx="666263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496" t="52999" r="51690" b="935"/>
          <a:stretch/>
        </p:blipFill>
        <p:spPr bwMode="auto">
          <a:xfrm>
            <a:off x="4355976" y="2260105"/>
            <a:ext cx="4536504" cy="35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76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termed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1334</TotalTime>
  <Words>959</Words>
  <Application>Microsoft Macintosh PowerPoint</Application>
  <PresentationFormat>On-screen Show (4:3)</PresentationFormat>
  <Paragraphs>144</Paragraphs>
  <Slides>20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Intermedio</vt:lpstr>
      <vt:lpstr>CINCO Dilemas de la metodología en investigación psicolingüística</vt:lpstr>
      <vt:lpstr>Slide 2</vt:lpstr>
      <vt:lpstr>INVESTIGACIÓN EN PSICOLINGÜÍSTICA</vt:lpstr>
      <vt:lpstr>DILEMA 1</vt:lpstr>
      <vt:lpstr>DILEMA 2</vt:lpstr>
      <vt:lpstr>DILEMA 2</vt:lpstr>
      <vt:lpstr>DILEMA 3</vt:lpstr>
      <vt:lpstr>DILEMA 3</vt:lpstr>
      <vt:lpstr>DILEMA 3</vt:lpstr>
      <vt:lpstr>DILEMA 3</vt:lpstr>
      <vt:lpstr>DILEMA 4</vt:lpstr>
      <vt:lpstr>DILEMA 4</vt:lpstr>
      <vt:lpstr>Slide 13</vt:lpstr>
      <vt:lpstr>Slide 14</vt:lpstr>
      <vt:lpstr>Slide 15</vt:lpstr>
      <vt:lpstr>Slide 16</vt:lpstr>
      <vt:lpstr>DILEMA 5</vt:lpstr>
      <vt:lpstr>DILEMA 5</vt:lpstr>
      <vt:lpstr>Y OTRA VEZ… DILEMA 1</vt:lpstr>
      <vt:lpstr>Y OTRA VEZ… DILEMA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Dilemas de la metodología en investigación psicolingüística</dc:title>
  <dc:creator>Felix Perez Leiva</dc:creator>
  <cp:lastModifiedBy>Carolina Gattei</cp:lastModifiedBy>
  <cp:revision>47</cp:revision>
  <dcterms:created xsi:type="dcterms:W3CDTF">2019-02-09T15:24:48Z</dcterms:created>
  <dcterms:modified xsi:type="dcterms:W3CDTF">2019-02-09T15:45:34Z</dcterms:modified>
</cp:coreProperties>
</file>